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4"/>
  </p:notesMasterIdLst>
  <p:sldIdLst>
    <p:sldId id="256" r:id="rId2"/>
    <p:sldId id="345" r:id="rId3"/>
    <p:sldId id="339" r:id="rId4"/>
    <p:sldId id="369" r:id="rId5"/>
    <p:sldId id="360" r:id="rId6"/>
    <p:sldId id="371" r:id="rId7"/>
    <p:sldId id="372" r:id="rId8"/>
    <p:sldId id="376" r:id="rId9"/>
    <p:sldId id="375" r:id="rId10"/>
    <p:sldId id="327" r:id="rId11"/>
    <p:sldId id="341" r:id="rId12"/>
    <p:sldId id="342" r:id="rId13"/>
    <p:sldId id="346" r:id="rId14"/>
    <p:sldId id="363" r:id="rId15"/>
    <p:sldId id="373" r:id="rId16"/>
    <p:sldId id="374" r:id="rId17"/>
    <p:sldId id="365" r:id="rId18"/>
    <p:sldId id="358" r:id="rId19"/>
    <p:sldId id="359" r:id="rId20"/>
    <p:sldId id="385" r:id="rId21"/>
    <p:sldId id="389" r:id="rId22"/>
    <p:sldId id="391" r:id="rId23"/>
    <p:sldId id="390" r:id="rId24"/>
    <p:sldId id="383" r:id="rId25"/>
    <p:sldId id="379" r:id="rId26"/>
    <p:sldId id="387" r:id="rId27"/>
    <p:sldId id="386" r:id="rId28"/>
    <p:sldId id="384" r:id="rId29"/>
    <p:sldId id="382" r:id="rId30"/>
    <p:sldId id="388" r:id="rId31"/>
    <p:sldId id="377" r:id="rId32"/>
    <p:sldId id="354" r:id="rId33"/>
    <p:sldId id="366" r:id="rId34"/>
    <p:sldId id="338" r:id="rId35"/>
    <p:sldId id="336" r:id="rId36"/>
    <p:sldId id="334" r:id="rId37"/>
    <p:sldId id="335" r:id="rId38"/>
    <p:sldId id="344" r:id="rId39"/>
    <p:sldId id="343" r:id="rId40"/>
    <p:sldId id="352" r:id="rId41"/>
    <p:sldId id="364" r:id="rId42"/>
    <p:sldId id="35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888"/>
    <a:srgbClr val="C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95"/>
    <p:restoredTop sz="95054"/>
  </p:normalViewPr>
  <p:slideViewPr>
    <p:cSldViewPr snapToGrid="0">
      <p:cViewPr>
        <p:scale>
          <a:sx n="127" d="100"/>
          <a:sy n="127" d="100"/>
        </p:scale>
        <p:origin x="688" y="6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1533564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1229463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2499034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139068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42522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854914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1928051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48.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0.emf"/><Relationship Id="rId9" Type="http://schemas.openxmlformats.org/officeDocument/2006/relationships/image" Target="../media/image6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68.emf"/><Relationship Id="rId7"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7.png"/><Relationship Id="rId9" Type="http://schemas.openxmlformats.org/officeDocument/2006/relationships/image" Target="../media/image73.emf"/></Relationships>
</file>

<file path=ppt/slides/_rels/slide2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png"/></Relationships>
</file>

<file path=ppt/slides/_rels/slide2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9.emf"/><Relationship Id="rId5" Type="http://schemas.openxmlformats.org/officeDocument/2006/relationships/image" Target="../media/image78.png"/><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76.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em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image" Target="../media/image88.png"/><Relationship Id="rId1" Type="http://schemas.openxmlformats.org/officeDocument/2006/relationships/slideLayout" Target="../slideLayouts/slideLayout3.xml"/><Relationship Id="rId6" Type="http://schemas.openxmlformats.org/officeDocument/2006/relationships/image" Target="../media/image92.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slides/_rels/slide41.xml.rels><?xml version="1.0" encoding="UTF-8" standalone="yes"?>
<Relationships xmlns="http://schemas.openxmlformats.org/package/2006/relationships"><Relationship Id="rId3" Type="http://schemas.openxmlformats.org/officeDocument/2006/relationships/image" Target="../media/image98.emf"/><Relationship Id="rId7" Type="http://schemas.openxmlformats.org/officeDocument/2006/relationships/image" Target="../media/image102.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long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45708AC3-6F66-0FF9-0601-9CB88F5627F9}"/>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2/2</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が写真版に写す光の極座標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400321"/>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a:t>
            </a:r>
            <a:endParaRPr lang="en-US" altLang="ja-JP" sz="1800" dirty="0"/>
          </a:p>
        </p:txBody>
      </p:sp>
    </p:spTree>
    <p:extLst>
      <p:ext uri="{BB962C8B-B14F-4D97-AF65-F5344CB8AC3E}">
        <p14:creationId xmlns:p14="http://schemas.microsoft.com/office/powerpoint/2010/main" val="77811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088010"/>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05566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084586"/>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50" y="67622"/>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4757704"/>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50" y="67622"/>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09780"/>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1/n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801534"/>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Tree>
    <p:extLst>
      <p:ext uri="{BB962C8B-B14F-4D97-AF65-F5344CB8AC3E}">
        <p14:creationId xmlns:p14="http://schemas.microsoft.com/office/powerpoint/2010/main" val="24120027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normAutofit/>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566312"/>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533964"/>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562888"/>
            <a:ext cx="2562869" cy="1882924"/>
          </a:xfrm>
          <a:prstGeom prst="rect">
            <a:avLst/>
          </a:prstGeom>
        </p:spPr>
      </p:pic>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2/n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5236006"/>
            <a:ext cx="6467024" cy="1288038"/>
          </a:xfrm>
          <a:prstGeom prst="rect">
            <a:avLst/>
          </a:prstGeom>
        </p:spPr>
      </p:pic>
    </p:spTree>
    <p:extLst>
      <p:ext uri="{BB962C8B-B14F-4D97-AF65-F5344CB8AC3E}">
        <p14:creationId xmlns:p14="http://schemas.microsoft.com/office/powerpoint/2010/main" val="2555040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r>
              <a:rPr lang="en-US" altLang="ja-JP" dirty="0">
                <a:solidFill>
                  <a:schemeClr val="bg1"/>
                </a:solidFill>
                <a:latin typeface="Hiragino Kaku Gothic Std W8" panose="020B0800000000000000" pitchFamily="34" charset="-128"/>
                <a:ea typeface="Hiragino Kaku Gothic Std W8" panose="020B0800000000000000" pitchFamily="34" charset="-128"/>
              </a:rPr>
              <a:t>3/n</a:t>
            </a:r>
            <a:r>
              <a:rPr lang="ja-JP" altLang="en-US">
                <a:solidFill>
                  <a:schemeClr val="bg1"/>
                </a:solidFill>
                <a:latin typeface="Hiragino Kaku Gothic Std W8" panose="020B0800000000000000" pitchFamily="34" charset="-128"/>
                <a:ea typeface="Hiragino Kaku Gothic Std W8" panose="020B0800000000000000" pitchFamily="34" charset="-128"/>
              </a:rPr>
              <a:t>）</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円盤のある点を通る軌道の散乱角</a:t>
            </a:r>
          </a:p>
        </p:txBody>
      </p:sp>
    </p:spTree>
    <p:extLst>
      <p:ext uri="{BB962C8B-B14F-4D97-AF65-F5344CB8AC3E}">
        <p14:creationId xmlns:p14="http://schemas.microsoft.com/office/powerpoint/2010/main" val="322955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最近接点が軌道上にある場合</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ここで</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pic>
        <p:nvPicPr>
          <p:cNvPr id="5" name="図 4">
            <a:extLst>
              <a:ext uri="{FF2B5EF4-FFF2-40B4-BE49-F238E27FC236}">
                <a16:creationId xmlns:a16="http://schemas.microsoft.com/office/drawing/2014/main" id="{B3B2133F-013E-4A60-C5B1-EC0CBCA36047}"/>
              </a:ext>
            </a:extLst>
          </p:cNvPr>
          <p:cNvPicPr>
            <a:picLocks noChangeAspect="1"/>
          </p:cNvPicPr>
          <p:nvPr/>
        </p:nvPicPr>
        <p:blipFill>
          <a:blip r:embed="rId3">
            <a:duotone>
              <a:prstClr val="black"/>
              <a:schemeClr val="bg2">
                <a:lumMod val="90000"/>
                <a:tint val="45000"/>
                <a:satMod val="400000"/>
              </a:schemeClr>
            </a:duotone>
          </a:blip>
          <a:stretch>
            <a:fillRect/>
          </a:stretch>
        </p:blipFill>
        <p:spPr>
          <a:xfrm>
            <a:off x="6932468" y="116318"/>
            <a:ext cx="2197100" cy="469900"/>
          </a:xfrm>
          <a:prstGeom prst="rect">
            <a:avLst/>
          </a:prstGeom>
        </p:spPr>
      </p:pic>
    </p:spTree>
    <p:extLst>
      <p:ext uri="{BB962C8B-B14F-4D97-AF65-F5344CB8AC3E}">
        <p14:creationId xmlns:p14="http://schemas.microsoft.com/office/powerpoint/2010/main" val="314361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83388"/>
            <a:ext cx="7886700" cy="4808058"/>
          </a:xfrm>
        </p:spPr>
        <p:txBody>
          <a:bodyPr/>
          <a:lstStyle/>
          <a:p>
            <a:pPr marL="0" indent="0" eaLnBrk="0">
              <a:lnSpc>
                <a:spcPct val="150000"/>
              </a:lnSpc>
              <a:spcBef>
                <a:spcPts val="0"/>
              </a:spcBef>
              <a:buNone/>
            </a:pPr>
            <a:r>
              <a:rPr lang="ja-JP" altLang="en-US" sz="1800"/>
              <a:t>球面三角法の予余弦定理を用いる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3"/>
          <a:stretch>
            <a:fillRect/>
          </a:stretch>
        </p:blipFill>
        <p:spPr>
          <a:xfrm>
            <a:off x="1061884" y="5914801"/>
            <a:ext cx="6424766" cy="741114"/>
          </a:xfrm>
          <a:prstGeom prst="rect">
            <a:avLst/>
          </a:prstGeom>
        </p:spPr>
      </p:pic>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4"/>
          <a:stretch>
            <a:fillRect/>
          </a:stretch>
        </p:blipFill>
        <p:spPr>
          <a:xfrm>
            <a:off x="1176728" y="4279899"/>
            <a:ext cx="5643716" cy="765343"/>
          </a:xfrm>
          <a:prstGeom prst="rect">
            <a:avLst/>
          </a:prstGeom>
        </p:spPr>
      </p:pic>
      <p:sp>
        <p:nvSpPr>
          <p:cNvPr id="5" name="正方形/長方形 4">
            <a:extLst>
              <a:ext uri="{FF2B5EF4-FFF2-40B4-BE49-F238E27FC236}">
                <a16:creationId xmlns:a16="http://schemas.microsoft.com/office/drawing/2014/main" id="{57D013C5-269A-4BB5-866D-DD04D2C92E44}"/>
              </a:ext>
            </a:extLst>
          </p:cNvPr>
          <p:cNvSpPr/>
          <p:nvPr/>
        </p:nvSpPr>
        <p:spPr>
          <a:xfrm>
            <a:off x="-2" y="0"/>
            <a:ext cx="9144002" cy="542158"/>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EFADB9FB-D1FC-6489-050A-01CF0CC3C037}"/>
              </a:ext>
            </a:extLst>
          </p:cNvPr>
          <p:cNvSpPr txBox="1"/>
          <p:nvPr/>
        </p:nvSpPr>
        <p:spPr>
          <a:xfrm>
            <a:off x="628650" y="21248"/>
            <a:ext cx="4579374" cy="468718"/>
          </a:xfrm>
          <a:prstGeom prst="rect">
            <a:avLst/>
          </a:prstGeom>
          <a:noFill/>
        </p:spPr>
        <p:txBody>
          <a:bodyPr wrap="square">
            <a:spAutoFit/>
          </a:bodyPr>
          <a:lstStyle/>
          <a:p>
            <a:pPr marL="0" indent="0" eaLnBrk="0">
              <a:lnSpc>
                <a:spcPct val="150000"/>
              </a:lnSpc>
              <a:spcBef>
                <a:spcPts val="0"/>
              </a:spcBef>
              <a:buNone/>
            </a:pPr>
            <a:r>
              <a:rPr lang="ja-JP" altLang="en-US">
                <a:solidFill>
                  <a:schemeClr val="bg1"/>
                </a:solidFill>
                <a:latin typeface="Hiragino Kaku Gothic Std W8" panose="020B0800000000000000" pitchFamily="34" charset="-128"/>
                <a:ea typeface="Hiragino Kaku Gothic Std W8" panose="020B0800000000000000" pitchFamily="34" charset="-128"/>
              </a:rPr>
              <a:t>写真版の位置</a:t>
            </a:r>
            <a:r>
              <a:rPr lang="en-US" altLang="ja-JP" dirty="0">
                <a:solidFill>
                  <a:schemeClr val="bg1"/>
                </a:solidFill>
                <a:latin typeface="Hiragino Kaku Gothic Std W8" panose="020B0800000000000000" pitchFamily="34" charset="-128"/>
                <a:ea typeface="Hiragino Kaku Gothic Std W8" panose="020B0800000000000000" pitchFamily="34" charset="-128"/>
              </a:rPr>
              <a:t> a </a:t>
            </a:r>
            <a:r>
              <a:rPr lang="ja-JP" altLang="en-US">
                <a:solidFill>
                  <a:schemeClr val="bg1"/>
                </a:solidFill>
                <a:latin typeface="Hiragino Kaku Gothic Std W8" panose="020B0800000000000000" pitchFamily="34" charset="-128"/>
                <a:ea typeface="Hiragino Kaku Gothic Std W8" panose="020B0800000000000000" pitchFamily="34" charset="-128"/>
              </a:rPr>
              <a:t>を求める</a:t>
            </a:r>
            <a:endParaRPr lang="en-US" altLang="ja-JP" sz="1800" dirty="0">
              <a:solidFill>
                <a:schemeClr val="bg1"/>
              </a:solidFill>
              <a:latin typeface="Hiragino Kaku Gothic Std W8" panose="020B0800000000000000" pitchFamily="34" charset="-128"/>
              <a:ea typeface="Hiragino Kaku Gothic Std W8" panose="020B0800000000000000" pitchFamily="34" charset="-128"/>
            </a:endParaRPr>
          </a:p>
        </p:txBody>
      </p:sp>
      <p:sp>
        <p:nvSpPr>
          <p:cNvPr id="16" name="正方形/長方形 15">
            <a:extLst>
              <a:ext uri="{FF2B5EF4-FFF2-40B4-BE49-F238E27FC236}">
                <a16:creationId xmlns:a16="http://schemas.microsoft.com/office/drawing/2014/main" id="{D3417A28-57AD-D5F8-079A-11ADA2203B7D}"/>
              </a:ext>
            </a:extLst>
          </p:cNvPr>
          <p:cNvSpPr/>
          <p:nvPr/>
        </p:nvSpPr>
        <p:spPr>
          <a:xfrm>
            <a:off x="-2" y="542158"/>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a:extLst>
              <a:ext uri="{FF2B5EF4-FFF2-40B4-BE49-F238E27FC236}">
                <a16:creationId xmlns:a16="http://schemas.microsoft.com/office/drawing/2014/main" id="{21218A51-B2BD-426D-1CF2-7C9AE41A990E}"/>
              </a:ext>
            </a:extLst>
          </p:cNvPr>
          <p:cNvSpPr txBox="1">
            <a:spLocks/>
          </p:cNvSpPr>
          <p:nvPr/>
        </p:nvSpPr>
        <p:spPr>
          <a:xfrm>
            <a:off x="628649" y="609780"/>
            <a:ext cx="7886700" cy="9847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a:t>最近接点が軌道上にある場合</a:t>
            </a:r>
          </a:p>
        </p:txBody>
      </p:sp>
    </p:spTree>
    <p:extLst>
      <p:ext uri="{BB962C8B-B14F-4D97-AF65-F5344CB8AC3E}">
        <p14:creationId xmlns:p14="http://schemas.microsoft.com/office/powerpoint/2010/main" val="358116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最近接点が軌道上にない場合</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ここで</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Tree>
    <p:extLst>
      <p:ext uri="{BB962C8B-B14F-4D97-AF65-F5344CB8AC3E}">
        <p14:creationId xmlns:p14="http://schemas.microsoft.com/office/powerpoint/2010/main" val="1462751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Tree>
    <p:extLst>
      <p:ext uri="{BB962C8B-B14F-4D97-AF65-F5344CB8AC3E}">
        <p14:creationId xmlns:p14="http://schemas.microsoft.com/office/powerpoint/2010/main" val="157822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2"/>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2025506"/>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711736"/>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3377486"/>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4029738"/>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p:nvPr/>
        </p:nvCxnSpPr>
        <p:spPr>
          <a:xfrm>
            <a:off x="6773779" y="1455821"/>
            <a:ext cx="0" cy="50830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35</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41</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部分の式を考える。これは任意の計量について式が成り立つので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5234444" y="2807029"/>
            <a:ext cx="3576376" cy="291519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24120" y="2221016"/>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23510"/>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54584</TotalTime>
  <Words>1570</Words>
  <Application>Microsoft Macintosh PowerPoint</Application>
  <PresentationFormat>画面に合わせる (4:3)</PresentationFormat>
  <Paragraphs>329</Paragraphs>
  <Slides>42</Slides>
  <Notes>37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42</vt:i4>
      </vt:variant>
    </vt:vector>
  </HeadingPairs>
  <TitlesOfParts>
    <vt:vector size="47" baseType="lpstr">
      <vt:lpstr>Hiragino Kaku Gothic Std W8</vt:lpstr>
      <vt:lpstr>游ゴシック</vt:lpstr>
      <vt:lpstr>Aptos</vt:lpstr>
      <vt:lpstr>Arial</vt:lpstr>
      <vt:lpstr>Office テーマ</vt:lpstr>
      <vt:lpstr>ブラックホールを回る 薄い降着円盤の作る像. long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状況設定（1/2）</vt:lpstr>
      <vt:lpstr>状況設定（2/2）</vt:lpstr>
      <vt:lpstr>円盤のある点を通る軌道の散乱角</vt:lpstr>
      <vt:lpstr>PowerPoint プレゼンテーション</vt:lpstr>
      <vt:lpstr>PowerPoint プレゼンテーション</vt:lpstr>
      <vt:lpstr>円盤のある点を通る軌道の散乱角</vt:lpstr>
      <vt:lpstr>PowerPoint プレゼンテーション</vt:lpstr>
      <vt:lpstr>PowerPoint プレゼンテーション</vt:lpstr>
      <vt:lpstr>最近接点が軌道上にある場合</vt:lpstr>
      <vt:lpstr>PowerPoint プレゼンテーション</vt:lpstr>
      <vt:lpstr>最近接点が軌道上にない場合</vt:lpstr>
      <vt:lpstr>雑記</vt:lpstr>
      <vt:lpstr>以下、予備スライド</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782</cp:revision>
  <dcterms:created xsi:type="dcterms:W3CDTF">2024-07-01T13:42:07Z</dcterms:created>
  <dcterms:modified xsi:type="dcterms:W3CDTF">2024-11-06T03:39:28Z</dcterms:modified>
</cp:coreProperties>
</file>